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>
          <p15:clr>
            <a:srgbClr val="A4A3A4"/>
          </p15:clr>
        </p15:guide>
        <p15:guide id="2" pos="28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0"/>
    <p:restoredTop sz="94671"/>
  </p:normalViewPr>
  <p:slideViewPr>
    <p:cSldViewPr snapToGrid="0" snapToObjects="1">
      <p:cViewPr varScale="1">
        <p:scale>
          <a:sx n="142" d="100"/>
          <a:sy n="142" d="100"/>
        </p:scale>
        <p:origin x="448" y="184"/>
      </p:cViewPr>
      <p:guideLst>
        <p:guide orient="horz" pos="2176"/>
        <p:guide pos="28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41C3B-F6A9-D145-8554-74FC8E552680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002FA-3D97-4640-A7E8-3F9EF53D2C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18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002FA-3D97-4640-A7E8-3F9EF53D2C3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22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35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512B-6FFA-DA43-8089-16FBC4208DEE}" type="datetimeFigureOut">
              <a:rPr lang="en-US" smtClean="0"/>
              <a:t>6/25/20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F632C-6C00-3D4B-8436-6BD14AAE1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68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6934181" y="244105"/>
            <a:ext cx="2197094" cy="2431435"/>
            <a:chOff x="8135974" y="704150"/>
            <a:chExt cx="2065667" cy="2431435"/>
          </a:xfrm>
        </p:grpSpPr>
        <p:sp>
          <p:nvSpPr>
            <p:cNvPr id="3" name="Rectangle 2"/>
            <p:cNvSpPr/>
            <p:nvPr/>
          </p:nvSpPr>
          <p:spPr>
            <a:xfrm>
              <a:off x="8574631" y="704150"/>
              <a:ext cx="1627010" cy="24314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800" dirty="0" err="1"/>
                <a:t>Biblia</a:t>
              </a:r>
              <a:r>
                <a:rPr lang="fr-FR" sz="2800" dirty="0"/>
                <a:t> </a:t>
              </a:r>
              <a:br>
                <a:rPr lang="fr-FR" sz="1050" dirty="0"/>
              </a:br>
              <a:r>
                <a:rPr lang="fr-FR" sz="2000" dirty="0"/>
                <a:t>1</a:t>
              </a:r>
              <a:br>
                <a:rPr lang="fr-FR" sz="2000" dirty="0"/>
              </a:br>
              <a:r>
                <a:rPr lang="fr-FR" sz="2000" dirty="0"/>
                <a:t>10</a:t>
              </a:r>
              <a:br>
                <a:rPr lang="fr-FR" sz="2000" dirty="0"/>
              </a:br>
              <a:r>
                <a:rPr lang="fr-FR" sz="2000" dirty="0"/>
                <a:t>100</a:t>
              </a:r>
              <a:br>
                <a:rPr lang="fr-FR" sz="2000" dirty="0"/>
              </a:br>
              <a:r>
                <a:rPr lang="fr-FR" sz="3200" dirty="0"/>
                <a:t>palabras</a:t>
              </a:r>
              <a:endParaRPr lang="fr-FR" sz="11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135974" y="837884"/>
              <a:ext cx="38817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600" dirty="0"/>
                <a:t>La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8150143" y="1176438"/>
              <a:ext cx="48260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600" dirty="0"/>
                <a:t>en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44224" y="115856"/>
            <a:ext cx="1749313" cy="30162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ES_tradnl" sz="1000" b="1" dirty="0"/>
              <a:t>Beneficios</a:t>
            </a:r>
          </a:p>
          <a:p>
            <a:endParaRPr lang="es-ES_tradnl" sz="1000" b="1" dirty="0"/>
          </a:p>
          <a:p>
            <a:r>
              <a:rPr lang="es-ES_tradnl" sz="1000" dirty="0"/>
              <a:t>¿Por qué leer la Biblia? Dios se revela y conocerle da significado a la vida. Un Dios creador da sentido al trabajo, a la acción</a:t>
            </a:r>
            <a:r>
              <a:rPr lang="fr-FR" sz="1000" dirty="0"/>
              <a:t> </a:t>
            </a:r>
            <a:r>
              <a:rPr lang="es-ES_tradnl" sz="1000" dirty="0"/>
              <a:t>, al </a:t>
            </a:r>
            <a:r>
              <a:rPr lang="fr-FR" sz="1000" dirty="0" err="1"/>
              <a:t>compromiso</a:t>
            </a:r>
            <a:r>
              <a:rPr lang="es-ES_tradnl" sz="1000" dirty="0"/>
              <a:t>, al arte. Un Dios que </a:t>
            </a:r>
            <a:r>
              <a:rPr lang="fr-FR" sz="1000" dirty="0" err="1"/>
              <a:t>reina</a:t>
            </a:r>
            <a:r>
              <a:rPr lang="fr-FR" sz="1000" dirty="0"/>
              <a:t> </a:t>
            </a:r>
            <a:r>
              <a:rPr lang="es-ES_tradnl" sz="1000" dirty="0"/>
              <a:t> da esperanza, una </a:t>
            </a:r>
            <a:r>
              <a:rPr lang="fr-FR" sz="1000" dirty="0" err="1"/>
              <a:t>lógica</a:t>
            </a:r>
            <a:r>
              <a:rPr lang="fr-FR" sz="1000" dirty="0"/>
              <a:t> </a:t>
            </a:r>
            <a:r>
              <a:rPr lang="es-ES_tradnl" sz="1000" dirty="0"/>
              <a:t> a la historia. Un Dios que ha sufrido comprende la angustia, la soledad y el sufrimiento. Un Dios trinitario le da significado a la pareja, a la familia, a la comunidad, a la unidad en la diversidad. Dios nos conoce y nos comprende. Se revela y nos restaura a su imagen.</a:t>
            </a:r>
            <a:r>
              <a:rPr lang="fr-FR" sz="1000" dirty="0"/>
              <a:t>         </a:t>
            </a:r>
            <a:r>
              <a:rPr lang="fr-FR" sz="10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fr-FR" sz="1000" dirty="0"/>
          </a:p>
        </p:txBody>
      </p:sp>
      <p:sp>
        <p:nvSpPr>
          <p:cNvPr id="14" name="Rectangle 13"/>
          <p:cNvSpPr/>
          <p:nvPr/>
        </p:nvSpPr>
        <p:spPr>
          <a:xfrm>
            <a:off x="2133601" y="161519"/>
            <a:ext cx="1865080" cy="330859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ES" sz="1100" b="1" dirty="0"/>
              <a:t>Para Profundizar</a:t>
            </a:r>
          </a:p>
          <a:p>
            <a:endParaRPr lang="es-ES" sz="1100" dirty="0"/>
          </a:p>
          <a:p>
            <a:r>
              <a:rPr lang="es-ES" sz="1100" dirty="0"/>
              <a:t>Procúrese un Evangelio. </a:t>
            </a:r>
          </a:p>
          <a:p>
            <a:r>
              <a:rPr lang="es-ES" sz="1100" dirty="0"/>
              <a:t>Le recomendamos </a:t>
            </a:r>
            <a:r>
              <a:rPr lang="fr-FR" sz="1100" dirty="0"/>
              <a:t>la </a:t>
            </a:r>
            <a:r>
              <a:rPr lang="fr-FR" sz="1100" dirty="0" err="1"/>
              <a:t>página</a:t>
            </a:r>
            <a:r>
              <a:rPr lang="fr-FR" sz="1100" dirty="0"/>
              <a:t> </a:t>
            </a:r>
            <a:r>
              <a:rPr lang="es-ES_tradnl" sz="1100" u="sng" dirty="0"/>
              <a:t>http://</a:t>
            </a:r>
            <a:r>
              <a:rPr lang="es-ES_tradnl" sz="1100" u="sng" dirty="0" err="1"/>
              <a:t>biblesforamerica.org</a:t>
            </a:r>
            <a:r>
              <a:rPr lang="es-ES_tradnl" sz="1100" u="sng" dirty="0"/>
              <a:t>/es/free-</a:t>
            </a:r>
            <a:r>
              <a:rPr lang="es-ES_tradnl" sz="1100" u="sng" dirty="0" err="1"/>
              <a:t>bible</a:t>
            </a:r>
            <a:r>
              <a:rPr lang="es-ES_tradnl" sz="1100" u="sng" dirty="0"/>
              <a:t>/</a:t>
            </a:r>
            <a:r>
              <a:rPr lang="fr-FR" sz="1100" dirty="0"/>
              <a:t> </a:t>
            </a:r>
            <a:r>
              <a:rPr lang="es-ES" sz="1100" dirty="0"/>
              <a:t>por su simplicidad y sus comentarios. </a:t>
            </a:r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es-ES_tradnl" sz="1100" dirty="0"/>
          </a:p>
          <a:p>
            <a:endParaRPr lang="es-ES_tradnl" sz="1100" dirty="0"/>
          </a:p>
          <a:p>
            <a:r>
              <a:rPr lang="es-ES_tradnl" sz="1100" dirty="0"/>
              <a:t>Puede leer </a:t>
            </a:r>
            <a:r>
              <a:rPr lang="fr-FR" sz="1100" dirty="0" err="1"/>
              <a:t>también</a:t>
            </a:r>
            <a:r>
              <a:rPr lang="fr-FR" sz="1100" dirty="0"/>
              <a:t> </a:t>
            </a:r>
            <a:r>
              <a:rPr lang="es-ES_tradnl" sz="1100" dirty="0"/>
              <a:t> « la Biblia en 1000 palabras», accesible gratuitamente en varios idiomas en biblia1000.org. </a:t>
            </a:r>
          </a:p>
          <a:p>
            <a:endParaRPr lang="es-ES_tradnl" sz="1100" dirty="0"/>
          </a:p>
          <a:p>
            <a:endParaRPr lang="fr-FR" sz="1100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144224" y="3840783"/>
            <a:ext cx="1757083" cy="224676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ES_tradnl" sz="1000" dirty="0"/>
              <a:t>Nuestra rebelión nos condenaba. </a:t>
            </a:r>
          </a:p>
          <a:p>
            <a:r>
              <a:rPr lang="es-ES_tradnl" sz="1000" dirty="0"/>
              <a:t>Jesús pagó el precio. Él muere. Justicia necesaria, amor infinito. Jesús resucita. Asciende.</a:t>
            </a:r>
          </a:p>
          <a:p>
            <a:r>
              <a:rPr lang="es-ES_tradnl" sz="1000" dirty="0"/>
              <a:t>Dios pide confianza exclusiva en Jesús. Entonces toma mis pecados, mi vergüenza. Me</a:t>
            </a:r>
          </a:p>
          <a:p>
            <a:r>
              <a:rPr lang="es-ES_tradnl" sz="1000" dirty="0"/>
              <a:t>perdona, adopta, reconcilia con Él.</a:t>
            </a:r>
          </a:p>
          <a:p>
            <a:r>
              <a:rPr lang="es-ES_tradnl" sz="1000" dirty="0"/>
              <a:t>Dios establecerá su reino feliz, con su pueblo, por la eternidad. ¡restauración!</a:t>
            </a:r>
          </a:p>
        </p:txBody>
      </p:sp>
      <p:sp>
        <p:nvSpPr>
          <p:cNvPr id="16" name="Rectangle 15"/>
          <p:cNvSpPr/>
          <p:nvPr/>
        </p:nvSpPr>
        <p:spPr>
          <a:xfrm rot="10800000">
            <a:off x="2480187" y="3994671"/>
            <a:ext cx="1757082" cy="20928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ES_tradnl" sz="1000" dirty="0"/>
              <a:t>Dios existe eternamente, feliz, amoroso, majestuoso.</a:t>
            </a:r>
          </a:p>
          <a:p>
            <a:r>
              <a:rPr lang="es-ES_tradnl" sz="1000" dirty="0"/>
              <a:t>Creó al ser humano a su imagen. Libres de seguirle, le rechazaron y se volvieron</a:t>
            </a:r>
          </a:p>
          <a:p>
            <a:r>
              <a:rPr lang="es-ES_tradnl" sz="1000" dirty="0"/>
              <a:t>mortales.</a:t>
            </a:r>
          </a:p>
          <a:p>
            <a:r>
              <a:rPr lang="es-ES_tradnl" sz="1000" dirty="0"/>
              <a:t>Pese a eso, Dios hizo alianza con Abraham, padre de los judíos, pueblo del Mesías prometido.</a:t>
            </a:r>
          </a:p>
          <a:p>
            <a:r>
              <a:rPr lang="es-ES_tradnl" sz="1000" dirty="0"/>
              <a:t>Jesús cumple la alianza. Nace de una virgen, es único. Enseña, sana, revela a Dios.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44447" y="192056"/>
            <a:ext cx="1784514" cy="17851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ES" sz="1100" i="1" dirty="0"/>
              <a:t>La Biblia contiene 66 libros escritos en el transcurso de 16 siglos por unos cuarenta autores. Está compuesta de dos partes: el Antiguo Testamento (La Biblia Judía) y el Nuevo Testamento. </a:t>
            </a:r>
            <a:endParaRPr lang="fr-FR" sz="1100" i="1" dirty="0"/>
          </a:p>
          <a:p>
            <a:endParaRPr lang="fr-FR" sz="1100" i="1" dirty="0"/>
          </a:p>
          <a:p>
            <a:pPr algn="ctr"/>
            <a:r>
              <a:rPr lang="es-ES" sz="1100" i="1" dirty="0"/>
              <a:t>Fragmentos en la siguiente página </a:t>
            </a:r>
            <a:r>
              <a:rPr lang="fr-FR" sz="1100" b="1" i="1" dirty="0"/>
              <a:t>(…/..)</a:t>
            </a:r>
            <a:endParaRPr lang="fr-FR" sz="1100" b="1" dirty="0"/>
          </a:p>
        </p:txBody>
      </p:sp>
      <p:sp>
        <p:nvSpPr>
          <p:cNvPr id="18" name="Rectangle 17"/>
          <p:cNvSpPr/>
          <p:nvPr/>
        </p:nvSpPr>
        <p:spPr>
          <a:xfrm rot="10800000">
            <a:off x="7338811" y="5825941"/>
            <a:ext cx="1764753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sz="1100" dirty="0"/>
              <a:t>Restauración</a:t>
            </a:r>
            <a:r>
              <a:rPr lang="fr-FR" sz="1100" dirty="0"/>
              <a:t>  </a:t>
            </a:r>
          </a:p>
        </p:txBody>
      </p:sp>
      <p:sp>
        <p:nvSpPr>
          <p:cNvPr id="20" name="Rectangle 19"/>
          <p:cNvSpPr/>
          <p:nvPr/>
        </p:nvSpPr>
        <p:spPr>
          <a:xfrm rot="10800000">
            <a:off x="7324248" y="6414147"/>
            <a:ext cx="1764752" cy="36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 palabra</a:t>
            </a:r>
          </a:p>
        </p:txBody>
      </p:sp>
      <p:sp>
        <p:nvSpPr>
          <p:cNvPr id="21" name="Rectangle 20"/>
          <p:cNvSpPr/>
          <p:nvPr/>
        </p:nvSpPr>
        <p:spPr>
          <a:xfrm rot="10800000">
            <a:off x="4928014" y="6414147"/>
            <a:ext cx="1735015" cy="36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10 palabras</a:t>
            </a:r>
          </a:p>
        </p:txBody>
      </p:sp>
      <p:sp>
        <p:nvSpPr>
          <p:cNvPr id="22" name="Rectangle 21"/>
          <p:cNvSpPr/>
          <p:nvPr/>
        </p:nvSpPr>
        <p:spPr>
          <a:xfrm rot="10800000">
            <a:off x="144224" y="6414147"/>
            <a:ext cx="4109066" cy="36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100 palabras</a:t>
            </a:r>
          </a:p>
        </p:txBody>
      </p:sp>
      <p:sp>
        <p:nvSpPr>
          <p:cNvPr id="24" name="Rectangle 23"/>
          <p:cNvSpPr/>
          <p:nvPr/>
        </p:nvSpPr>
        <p:spPr>
          <a:xfrm rot="10800000">
            <a:off x="4906733" y="5441221"/>
            <a:ext cx="1813977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200" dirty="0" err="1"/>
              <a:t>Dios</a:t>
            </a:r>
            <a:r>
              <a:rPr lang="fr-FR" sz="1200" dirty="0"/>
              <a:t> </a:t>
            </a:r>
            <a:r>
              <a:rPr lang="fr-FR" sz="1200" dirty="0" err="1"/>
              <a:t>creó</a:t>
            </a:r>
            <a:r>
              <a:rPr lang="fr-FR" sz="1200" dirty="0"/>
              <a:t> la </a:t>
            </a:r>
            <a:r>
              <a:rPr lang="fr-FR" sz="1200" dirty="0" err="1"/>
              <a:t>humanidad</a:t>
            </a:r>
            <a:r>
              <a:rPr lang="fr-FR" sz="1200" dirty="0"/>
              <a:t>. </a:t>
            </a:r>
            <a:r>
              <a:rPr lang="fr-FR" sz="1200" dirty="0" err="1"/>
              <a:t>Ésta</a:t>
            </a:r>
            <a:r>
              <a:rPr lang="fr-FR" sz="1200" dirty="0"/>
              <a:t> </a:t>
            </a:r>
            <a:r>
              <a:rPr lang="fr-FR" sz="1200" dirty="0" err="1"/>
              <a:t>desobedeció</a:t>
            </a:r>
            <a:r>
              <a:rPr lang="fr-FR" sz="1200" dirty="0"/>
              <a:t>.</a:t>
            </a:r>
          </a:p>
          <a:p>
            <a:r>
              <a:rPr lang="fr-FR" sz="1200" dirty="0"/>
              <a:t> </a:t>
            </a:r>
            <a:r>
              <a:rPr lang="fr-FR" sz="1200" dirty="0" err="1"/>
              <a:t>Jesús</a:t>
            </a:r>
            <a:r>
              <a:rPr lang="fr-FR" sz="1200" dirty="0"/>
              <a:t> </a:t>
            </a:r>
            <a:r>
              <a:rPr lang="fr-FR" sz="1200" dirty="0" err="1"/>
              <a:t>vino</a:t>
            </a:r>
            <a:r>
              <a:rPr lang="fr-FR" sz="1200" dirty="0"/>
              <a:t> a </a:t>
            </a:r>
            <a:r>
              <a:rPr lang="fr-FR" sz="1200" dirty="0" err="1"/>
              <a:t>restaurarla</a:t>
            </a:r>
            <a:r>
              <a:rPr lang="fr-FR" sz="1200" dirty="0"/>
              <a:t>. </a:t>
            </a:r>
            <a:endParaRPr lang="fr-FR" sz="1200" dirty="0">
              <a:cs typeface="Arial Black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944928" y="2185795"/>
            <a:ext cx="866537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44447" y="2190026"/>
            <a:ext cx="1730575" cy="2616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ES_tradnl" sz="1100" i="1" dirty="0"/>
              <a:t>Fascículo ofrecido por</a:t>
            </a:r>
            <a:r>
              <a:rPr lang="fr-FR" sz="1100" dirty="0"/>
              <a:t>  : 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44447" y="2880427"/>
            <a:ext cx="1730575" cy="23083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fr-FR" sz="900" dirty="0">
                <a:solidFill>
                  <a:srgbClr val="000000"/>
                </a:solidFill>
              </a:rPr>
              <a:t>[2020]</a:t>
            </a:r>
          </a:p>
        </p:txBody>
      </p:sp>
      <p:pic>
        <p:nvPicPr>
          <p:cNvPr id="26" name="Picture 1" descr="C:\Users\ENVODEV\Downloads\static_qr_code_without_logo (1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6725" y="1646767"/>
            <a:ext cx="471854" cy="50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 descr="char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168" y="2722412"/>
            <a:ext cx="496472" cy="53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581" y="121054"/>
            <a:ext cx="1761034" cy="36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Fragmentos</a:t>
            </a:r>
            <a:endParaRPr lang="fr-FR" sz="1200" dirty="0"/>
          </a:p>
        </p:txBody>
      </p:sp>
      <p:sp>
        <p:nvSpPr>
          <p:cNvPr id="3" name="Rectangle 2"/>
          <p:cNvSpPr/>
          <p:nvPr/>
        </p:nvSpPr>
        <p:spPr>
          <a:xfrm>
            <a:off x="162589" y="565672"/>
            <a:ext cx="1830163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/>
              <a:t>Salmo 23 </a:t>
            </a:r>
          </a:p>
          <a:p>
            <a:endParaRPr lang="fr-FR" sz="1100" dirty="0"/>
          </a:p>
          <a:p>
            <a:r>
              <a:rPr lang="pt-BR" sz="1100" dirty="0"/>
              <a:t>«Salmo de David.» </a:t>
            </a:r>
          </a:p>
          <a:p>
            <a:r>
              <a:rPr lang="es-ES_tradnl" sz="1100" dirty="0"/>
              <a:t>Jehová es mi pastor; nada me faltará. En lugares de delicados pastos me hará descansar; junto a aguas de reposo me pastoreará. Restaurará mi alma; me guiará por sendas de justicia por amor de su nombre. Aunque ande en valle de sombra de muerte, no temeré mal alguno; porque tú estarás conmigo; tu vara y tu cayado me infundirán aliento.</a:t>
            </a:r>
            <a:br>
              <a:rPr lang="es-ES_tradnl" sz="1100" dirty="0"/>
            </a:br>
            <a:r>
              <a:rPr lang="es-ES_tradnl" sz="1100" dirty="0"/>
              <a:t>Aderezas mesa delante de mí, en presencia de mis angustiadores; unges mi cabeza con aceite; mi copa está </a:t>
            </a:r>
            <a:r>
              <a:rPr lang="es-ES_tradnl" sz="1100" dirty="0" err="1"/>
              <a:t>rebosando.Ciertamente</a:t>
            </a:r>
            <a:r>
              <a:rPr lang="es-ES_tradnl" sz="1100" dirty="0"/>
              <a:t> el bien y la misericordia me seguirán todos los días de mi vida; y en la casa de Jehová moraré por largos días.</a:t>
            </a:r>
            <a:r>
              <a:rPr lang="fr-FR" sz="1100" dirty="0"/>
              <a:t>  </a:t>
            </a:r>
          </a:p>
          <a:p>
            <a:endParaRPr lang="fr-FR" sz="1100" dirty="0"/>
          </a:p>
        </p:txBody>
      </p:sp>
      <p:sp>
        <p:nvSpPr>
          <p:cNvPr id="5" name="Rectangle 4"/>
          <p:cNvSpPr/>
          <p:nvPr/>
        </p:nvSpPr>
        <p:spPr>
          <a:xfrm>
            <a:off x="7226558" y="141184"/>
            <a:ext cx="1790297" cy="500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dirty="0"/>
              <a:t>2 Corintios 5:17-21 </a:t>
            </a:r>
          </a:p>
          <a:p>
            <a:endParaRPr lang="fr-FR" sz="1100" dirty="0"/>
          </a:p>
          <a:p>
            <a:r>
              <a:rPr lang="es-ES_tradnl" sz="1100" dirty="0"/>
              <a:t>De modo que si alguno </a:t>
            </a:r>
            <a:r>
              <a:rPr lang="es-ES_tradnl" sz="1100" i="1" dirty="0"/>
              <a:t>está</a:t>
            </a:r>
            <a:r>
              <a:rPr lang="es-ES_tradnl" sz="1100" dirty="0"/>
              <a:t> en Cristo, nueva criatura </a:t>
            </a:r>
            <a:r>
              <a:rPr lang="es-ES_tradnl" sz="1100" i="1" dirty="0"/>
              <a:t>es</a:t>
            </a:r>
            <a:r>
              <a:rPr lang="es-ES_tradnl" sz="1100" dirty="0"/>
              <a:t>; las cosas viejas pasaron; he aquí todas son hechas nuevas. Y todo esto </a:t>
            </a:r>
            <a:r>
              <a:rPr lang="es-ES_tradnl" sz="1100" i="1" dirty="0"/>
              <a:t>proviene</a:t>
            </a:r>
            <a:r>
              <a:rPr lang="es-ES_tradnl" sz="1100" dirty="0"/>
              <a:t> de Dios, quien nos reconcilió consigo mismo por Jesucristo; y nos dio el ministerio de la reconciliación.</a:t>
            </a:r>
            <a:r>
              <a:rPr lang="es-ES_tradnl" sz="1100" baseline="30000" dirty="0"/>
              <a:t> </a:t>
            </a:r>
            <a:r>
              <a:rPr lang="es-ES_tradnl" sz="1100" dirty="0"/>
              <a:t>De manera que Dios estaba en Cristo reconciliando consigo al mundo, no imputándole sus pecados, y nos encomendó a nosotros la palabra de la reconciliación.</a:t>
            </a:r>
            <a:r>
              <a:rPr lang="es-ES_tradnl" sz="1100" baseline="30000" dirty="0"/>
              <a:t> </a:t>
            </a:r>
            <a:r>
              <a:rPr lang="es-ES_tradnl" sz="1100" dirty="0"/>
              <a:t>Así que, somos embajadores de Cristo, como si Dios rogase por medio de nosotros; </a:t>
            </a:r>
            <a:r>
              <a:rPr lang="es-ES_tradnl" sz="1100" i="1" dirty="0"/>
              <a:t>os</a:t>
            </a:r>
            <a:r>
              <a:rPr lang="es-ES_tradnl" sz="1100" dirty="0"/>
              <a:t> rogamos en nombre de Cristo: Reconciliaos con Dios. Al que no conoció pecado, lo hizo pecado por nosotros, para que nosotros fuésemos hechos justicia de Dios en Él.</a:t>
            </a:r>
            <a:r>
              <a:rPr lang="fr-FR" sz="11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106247" y="121055"/>
            <a:ext cx="2160953" cy="655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dirty="0"/>
              <a:t>Mateo 5:1-12 </a:t>
            </a:r>
          </a:p>
          <a:p>
            <a:endParaRPr lang="fr-FR" sz="1200" dirty="0"/>
          </a:p>
          <a:p>
            <a:r>
              <a:rPr lang="es-ES_tradnl" sz="1200" dirty="0"/>
              <a:t>Y viendo las multitudes, subió al monte; y sentándose, sus discípulos vinieron a Él. Y abriendo su boca, les enseñaba, diciendo:</a:t>
            </a:r>
            <a:br>
              <a:rPr lang="es-ES_tradnl" sz="1200" dirty="0"/>
            </a:br>
            <a:r>
              <a:rPr lang="es-ES_tradnl" sz="1200" dirty="0"/>
              <a:t>Bienaventurados los pobres en espíritu; porque de ellos es el reino de los cielos.</a:t>
            </a:r>
            <a:br>
              <a:rPr lang="es-ES_tradnl" sz="1200" dirty="0"/>
            </a:br>
            <a:r>
              <a:rPr lang="es-ES_tradnl" sz="1200" dirty="0"/>
              <a:t>Bienaventurados los que lloran; porque ellos serán consolados.</a:t>
            </a:r>
            <a:br>
              <a:rPr lang="es-ES_tradnl" sz="1200" dirty="0"/>
            </a:br>
            <a:r>
              <a:rPr lang="es-ES_tradnl" sz="1200" dirty="0"/>
              <a:t>Bienaventurados los mansos; porque ellos heredarán la tierra.</a:t>
            </a:r>
            <a:br>
              <a:rPr lang="es-ES_tradnl" sz="1200" dirty="0"/>
            </a:br>
            <a:r>
              <a:rPr lang="es-ES_tradnl" sz="1200" dirty="0"/>
              <a:t>Bienaventurados los que tienen hambre y sed de justicia; porque ellos serán saciados.</a:t>
            </a:r>
            <a:br>
              <a:rPr lang="es-ES_tradnl" sz="1200" dirty="0"/>
            </a:br>
            <a:r>
              <a:rPr lang="es-ES_tradnl" sz="1200" dirty="0"/>
              <a:t>Bienaventurados los misericordiosos; porque ellos alcanzarán misericordia.</a:t>
            </a:r>
            <a:br>
              <a:rPr lang="es-ES_tradnl" sz="1200" dirty="0"/>
            </a:br>
            <a:r>
              <a:rPr lang="es-ES_tradnl" sz="1200" dirty="0"/>
              <a:t>Bienaventurados los de limpio corazón; porque ellos verán a Dios.</a:t>
            </a:r>
            <a:br>
              <a:rPr lang="es-ES_tradnl" sz="1200" dirty="0"/>
            </a:br>
            <a:r>
              <a:rPr lang="es-ES_tradnl" sz="1200" dirty="0"/>
              <a:t>Bienaventurados los pacificadores; porque ellos serán llamados hijos de Dios.</a:t>
            </a:r>
            <a:br>
              <a:rPr lang="es-ES_tradnl" sz="1200" dirty="0"/>
            </a:br>
            <a:r>
              <a:rPr lang="es-ES_tradnl" sz="1200" dirty="0"/>
              <a:t>Bienaventurados los que padecen persecución por causa de la justicia; porque de ellos es el reino de los cielos.</a:t>
            </a:r>
            <a:br>
              <a:rPr lang="es-ES_tradnl" sz="1200" dirty="0"/>
            </a:br>
            <a:r>
              <a:rPr lang="es-ES_tradnl" sz="1200" dirty="0"/>
              <a:t>Bienaventurados sois cuando por mi causa os vituperen y os persigan, y digan toda clase de mal contra vosotros, mintiendo</a:t>
            </a:r>
            <a:r>
              <a:rPr lang="es-ES_tradnl" sz="1000" dirty="0"/>
              <a:t>. </a:t>
            </a:r>
            <a:endParaRPr lang="fr-FR" sz="1000" dirty="0"/>
          </a:p>
        </p:txBody>
      </p:sp>
      <p:sp>
        <p:nvSpPr>
          <p:cNvPr id="9" name="Rectangle 8"/>
          <p:cNvSpPr/>
          <p:nvPr/>
        </p:nvSpPr>
        <p:spPr>
          <a:xfrm>
            <a:off x="4842579" y="585684"/>
            <a:ext cx="18047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dirty="0"/>
              <a:t>Regocijaos y alegraos; porque vuestro galardón es grande en el cielo; porque así persiguieron a los profetas que fueron antes de vosotros.</a:t>
            </a:r>
            <a:endParaRPr lang="fr-FR" sz="1100" dirty="0"/>
          </a:p>
        </p:txBody>
      </p:sp>
      <p:sp>
        <p:nvSpPr>
          <p:cNvPr id="11" name="Rectangle 10"/>
          <p:cNvSpPr/>
          <p:nvPr/>
        </p:nvSpPr>
        <p:spPr>
          <a:xfrm>
            <a:off x="4842579" y="2061585"/>
            <a:ext cx="1804786" cy="2970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dirty="0"/>
              <a:t>1 Juan 4:9-11</a:t>
            </a:r>
          </a:p>
          <a:p>
            <a:endParaRPr lang="fr-FR" sz="1100" dirty="0"/>
          </a:p>
          <a:p>
            <a:r>
              <a:rPr lang="es-ES_tradnl" sz="1100" dirty="0"/>
              <a:t>En esto se mostró el amor de Dios para con nosotros, en que Dios envió a su Hijo unigénito al mundo, para que vivamos por Él. En esto consiste el amor; no en que nosotros hayamos amado a Dios, sino que Él nos amó a nosotros, y envió a su Hijo en propiciación por nuestros pecados.</a:t>
            </a:r>
            <a:r>
              <a:rPr lang="es-ES_tradnl" sz="1100" baseline="30000" dirty="0"/>
              <a:t> </a:t>
            </a:r>
            <a:endParaRPr lang="es-ES_tradnl" sz="1100" b="1" u="sng" baseline="30000" dirty="0"/>
          </a:p>
          <a:p>
            <a:r>
              <a:rPr lang="es-ES_tradnl" sz="1100" dirty="0"/>
              <a:t>Amados, si Dios así nos ha amado, debemos también nosotros amarnos unos a otros.</a:t>
            </a:r>
            <a:r>
              <a:rPr lang="fr-FR" sz="11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1580" y="5847861"/>
            <a:ext cx="196850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i="1" dirty="0"/>
              <a:t>Citas sacadas de Reina Valera 1960</a:t>
            </a:r>
            <a:endParaRPr lang="fr-FR" sz="11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926" y="5708822"/>
            <a:ext cx="866537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95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911</Words>
  <Application>Microsoft Macintosh PowerPoint</Application>
  <PresentationFormat>Format US (216 x 279 mm)</PresentationFormat>
  <Paragraphs>54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Présentation PowerPoint</vt:lpstr>
      <vt:lpstr>Présentation PowerPoint</vt:lpstr>
    </vt:vector>
  </TitlesOfParts>
  <Company>Encompass World Partners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Florent Varak</dc:creator>
  <cp:lastModifiedBy>Florent Varak</cp:lastModifiedBy>
  <cp:revision>135</cp:revision>
  <cp:lastPrinted>2018-04-05T10:19:11Z</cp:lastPrinted>
  <dcterms:created xsi:type="dcterms:W3CDTF">2017-09-13T07:59:27Z</dcterms:created>
  <dcterms:modified xsi:type="dcterms:W3CDTF">2020-06-25T21:49:25Z</dcterms:modified>
</cp:coreProperties>
</file>