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60"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4558"/>
  </p:normalViewPr>
  <p:slideViewPr>
    <p:cSldViewPr snapToGrid="0" snapToObjects="1">
      <p:cViewPr varScale="1">
        <p:scale>
          <a:sx n="116" d="100"/>
          <a:sy n="116" d="100"/>
        </p:scale>
        <p:origin x="1688" y="19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355698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C3512B-6FFA-DA43-8089-16FBC4208DEE}" type="datetimeFigureOut">
              <a:rPr lang="en-US" smtClean="0"/>
              <a:t>6/25/20</a:t>
            </a:fld>
            <a:endParaRPr lang="fr-FR"/>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F632C-6C00-3D4B-8436-6BD14AAE1302}" type="slidenum">
              <a:rPr lang="fr-FR" smtClean="0"/>
              <a:t>‹N°›</a:t>
            </a:fld>
            <a:endParaRPr lang="fr-FR"/>
          </a:p>
        </p:txBody>
      </p:sp>
    </p:spTree>
    <p:extLst>
      <p:ext uri="{BB962C8B-B14F-4D97-AF65-F5344CB8AC3E}">
        <p14:creationId xmlns:p14="http://schemas.microsoft.com/office/powerpoint/2010/main" val="311168709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254434" y="186955"/>
            <a:ext cx="1651565" cy="2062103"/>
            <a:chOff x="7882902" y="647000"/>
            <a:chExt cx="1365050" cy="2062103"/>
          </a:xfrm>
        </p:grpSpPr>
        <p:sp>
          <p:nvSpPr>
            <p:cNvPr id="3" name="Rectangle 2"/>
            <p:cNvSpPr/>
            <p:nvPr/>
          </p:nvSpPr>
          <p:spPr>
            <a:xfrm>
              <a:off x="8235223" y="647000"/>
              <a:ext cx="1012729" cy="2062103"/>
            </a:xfrm>
            <a:prstGeom prst="rect">
              <a:avLst/>
            </a:prstGeom>
          </p:spPr>
          <p:txBody>
            <a:bodyPr wrap="square">
              <a:spAutoFit/>
            </a:bodyPr>
            <a:lstStyle/>
            <a:p>
              <a:r>
                <a:rPr lang="fr-FR" sz="3200" dirty="0"/>
                <a:t>Bible </a:t>
              </a:r>
              <a:br>
                <a:rPr lang="fr-FR" sz="1100" dirty="0"/>
              </a:br>
              <a:r>
                <a:rPr lang="fr-FR" sz="2000" dirty="0"/>
                <a:t>1</a:t>
              </a:r>
              <a:br>
                <a:rPr lang="fr-FR" sz="2000" dirty="0"/>
              </a:br>
              <a:r>
                <a:rPr lang="fr-FR" sz="2000" dirty="0"/>
                <a:t>10</a:t>
              </a:r>
              <a:br>
                <a:rPr lang="fr-FR" sz="2000" dirty="0"/>
              </a:br>
              <a:r>
                <a:rPr lang="fr-FR" sz="2000" dirty="0"/>
                <a:t>100</a:t>
              </a:r>
              <a:br>
                <a:rPr lang="fr-FR" sz="2000" dirty="0"/>
              </a:br>
              <a:r>
                <a:rPr lang="fr-FR" sz="3200" dirty="0"/>
                <a:t>mots</a:t>
              </a:r>
              <a:endParaRPr lang="fr-FR" sz="1100" dirty="0"/>
            </a:p>
          </p:txBody>
        </p:sp>
        <p:sp>
          <p:nvSpPr>
            <p:cNvPr id="4" name="Rectangle 3"/>
            <p:cNvSpPr/>
            <p:nvPr/>
          </p:nvSpPr>
          <p:spPr>
            <a:xfrm>
              <a:off x="7882902" y="837884"/>
              <a:ext cx="499102" cy="338554"/>
            </a:xfrm>
            <a:prstGeom prst="rect">
              <a:avLst/>
            </a:prstGeom>
          </p:spPr>
          <p:txBody>
            <a:bodyPr wrap="square">
              <a:spAutoFit/>
            </a:bodyPr>
            <a:lstStyle/>
            <a:p>
              <a:r>
                <a:rPr lang="fr-FR" sz="1600" dirty="0"/>
                <a:t>La</a:t>
              </a:r>
            </a:p>
          </p:txBody>
        </p:sp>
        <p:sp>
          <p:nvSpPr>
            <p:cNvPr id="5" name="Rectangle 4"/>
            <p:cNvSpPr/>
            <p:nvPr/>
          </p:nvSpPr>
          <p:spPr>
            <a:xfrm>
              <a:off x="7899402" y="1176438"/>
              <a:ext cx="482602" cy="338554"/>
            </a:xfrm>
            <a:prstGeom prst="rect">
              <a:avLst/>
            </a:prstGeom>
          </p:spPr>
          <p:txBody>
            <a:bodyPr wrap="square">
              <a:spAutoFit/>
            </a:bodyPr>
            <a:lstStyle/>
            <a:p>
              <a:r>
                <a:rPr lang="fr-FR" sz="1600" dirty="0"/>
                <a:t>en</a:t>
              </a:r>
            </a:p>
          </p:txBody>
        </p:sp>
      </p:grpSp>
      <p:pic>
        <p:nvPicPr>
          <p:cNvPr id="11" name="Picture 10"/>
          <p:cNvPicPr>
            <a:picLocks noChangeAspect="1"/>
          </p:cNvPicPr>
          <p:nvPr/>
        </p:nvPicPr>
        <p:blipFill>
          <a:blip r:embed="rId2"/>
          <a:stretch>
            <a:fillRect/>
          </a:stretch>
        </p:blipFill>
        <p:spPr>
          <a:xfrm>
            <a:off x="3952074" y="712047"/>
            <a:ext cx="538264" cy="538264"/>
          </a:xfrm>
          <a:prstGeom prst="rect">
            <a:avLst/>
          </a:prstGeom>
        </p:spPr>
      </p:pic>
      <p:sp>
        <p:nvSpPr>
          <p:cNvPr id="12" name="Rectangle 11"/>
          <p:cNvSpPr/>
          <p:nvPr/>
        </p:nvSpPr>
        <p:spPr>
          <a:xfrm>
            <a:off x="156242" y="77756"/>
            <a:ext cx="1895089" cy="2970043"/>
          </a:xfrm>
          <a:prstGeom prst="rect">
            <a:avLst/>
          </a:prstGeom>
        </p:spPr>
        <p:txBody>
          <a:bodyPr wrap="square" anchor="t">
            <a:spAutoFit/>
          </a:bodyPr>
          <a:lstStyle/>
          <a:p>
            <a:r>
              <a:rPr lang="fr-FR" sz="1100" dirty="0"/>
              <a:t>Pourquoi lire la Bible ? Dieu s’y révèle, et le connaître donne sens à la vie. Un Dieu créateur donne sens au travail, à l’action, l’engagement, l’art. Un Dieu qui règne donne de l’espoir et un sens à l’histoire. Un Dieu qui a souffert comprend la détresse,  la solitude, la souffrance. Un Dieu trinitaire donne sens au couple, à la famille, à la communauté, à l’unité dans la diversité. Dieu nous connaît, nous comprend. Il se révèle et nous restaure à son image.         </a:t>
            </a:r>
            <a:r>
              <a:rPr lang="fr-FR" sz="1100" dirty="0">
                <a:latin typeface="Wingdings"/>
                <a:ea typeface="Wingdings"/>
                <a:cs typeface="Wingdings"/>
                <a:sym typeface="Wingdings"/>
              </a:rPr>
              <a:t></a:t>
            </a:r>
            <a:endParaRPr lang="fr-FR" sz="1100" dirty="0"/>
          </a:p>
        </p:txBody>
      </p:sp>
      <p:sp>
        <p:nvSpPr>
          <p:cNvPr id="14" name="Rectangle 13"/>
          <p:cNvSpPr/>
          <p:nvPr/>
        </p:nvSpPr>
        <p:spPr>
          <a:xfrm>
            <a:off x="2706880" y="59919"/>
            <a:ext cx="1874790" cy="2462212"/>
          </a:xfrm>
          <a:prstGeom prst="rect">
            <a:avLst/>
          </a:prstGeom>
        </p:spPr>
        <p:txBody>
          <a:bodyPr wrap="square" anchor="t">
            <a:spAutoFit/>
          </a:bodyPr>
          <a:lstStyle/>
          <a:p>
            <a:r>
              <a:rPr lang="fr-FR" sz="1100" dirty="0"/>
              <a:t>Procurez-vous un Evangile. Nous recommandons </a:t>
            </a:r>
            <a:r>
              <a:rPr lang="fr-FR" sz="1100" dirty="0" err="1"/>
              <a:t>lEvangile.net</a:t>
            </a:r>
            <a:r>
              <a:rPr lang="fr-FR" sz="1100" dirty="0"/>
              <a:t> pour sa simplicité et ses commentaires. </a:t>
            </a:r>
            <a:br>
              <a:rPr lang="fr-FR" sz="1100" dirty="0"/>
            </a:br>
            <a:r>
              <a:rPr lang="fr-FR" sz="1100" dirty="0"/>
              <a:t>Disponible sur </a:t>
            </a:r>
            <a:br>
              <a:rPr lang="fr-FR" sz="1100" dirty="0"/>
            </a:br>
            <a:r>
              <a:rPr lang="fr-FR" sz="1100" dirty="0" err="1"/>
              <a:t>blfstore.com</a:t>
            </a:r>
            <a:r>
              <a:rPr lang="fr-FR" sz="1100" dirty="0"/>
              <a:t>. </a:t>
            </a:r>
          </a:p>
          <a:p>
            <a:endParaRPr lang="fr-FR" sz="1100" dirty="0"/>
          </a:p>
          <a:p>
            <a:r>
              <a:rPr lang="fr-FR" sz="1100" dirty="0"/>
              <a:t>Vous pouvez aussi lire « la bible en 1000 mots », accessible gratuitement </a:t>
            </a:r>
            <a:br>
              <a:rPr lang="fr-FR" sz="1100" dirty="0"/>
            </a:br>
            <a:r>
              <a:rPr lang="fr-FR" sz="1100" dirty="0"/>
              <a:t>et en plusieurs </a:t>
            </a:r>
            <a:br>
              <a:rPr lang="fr-FR" sz="1100" dirty="0"/>
            </a:br>
            <a:r>
              <a:rPr lang="fr-FR" sz="1100" dirty="0"/>
              <a:t>langues sur </a:t>
            </a:r>
            <a:br>
              <a:rPr lang="fr-FR" sz="1100" dirty="0"/>
            </a:br>
            <a:r>
              <a:rPr lang="fr-FR" sz="1100" dirty="0"/>
              <a:t>bible1000.org. </a:t>
            </a:r>
          </a:p>
        </p:txBody>
      </p:sp>
      <p:sp>
        <p:nvSpPr>
          <p:cNvPr id="15" name="Rectangle 14"/>
          <p:cNvSpPr/>
          <p:nvPr/>
        </p:nvSpPr>
        <p:spPr>
          <a:xfrm rot="10800000">
            <a:off x="147823" y="3871004"/>
            <a:ext cx="1903507" cy="2462212"/>
          </a:xfrm>
          <a:prstGeom prst="rect">
            <a:avLst/>
          </a:prstGeom>
        </p:spPr>
        <p:txBody>
          <a:bodyPr wrap="square" anchor="t">
            <a:spAutoFit/>
          </a:bodyPr>
          <a:lstStyle/>
          <a:p>
            <a:r>
              <a:rPr lang="fr-FR" sz="1100" dirty="0"/>
              <a:t>condamnait. Jésus en paye le prix. Il meurt. Justice nécessaire, amour infini. Jésus ressuscite. </a:t>
            </a:r>
            <a:endParaRPr lang="en-US" sz="1100" dirty="0"/>
          </a:p>
          <a:p>
            <a:r>
              <a:rPr lang="fr-FR" sz="1100" dirty="0"/>
              <a:t> </a:t>
            </a:r>
            <a:endParaRPr lang="en-US" sz="1100" dirty="0"/>
          </a:p>
          <a:p>
            <a:r>
              <a:rPr lang="fr-FR" sz="1100" dirty="0"/>
              <a:t>Dieu demande une confiance exclusive en Jésus. Il prend alors ma faute, ma honte. Je suis pardonné, adopté, réconcilié. </a:t>
            </a:r>
            <a:endParaRPr lang="en-US" sz="1100" dirty="0"/>
          </a:p>
          <a:p>
            <a:r>
              <a:rPr lang="fr-FR" sz="1100" dirty="0"/>
              <a:t> </a:t>
            </a:r>
            <a:endParaRPr lang="en-US" sz="1100" dirty="0"/>
          </a:p>
          <a:p>
            <a:r>
              <a:rPr lang="fr-FR" sz="1100" dirty="0"/>
              <a:t>Dieu établira son règne heureux, avec son peuple, pour l’éternité. Restauration!</a:t>
            </a:r>
            <a:endParaRPr lang="en-US" sz="1100" dirty="0"/>
          </a:p>
        </p:txBody>
      </p:sp>
      <p:sp>
        <p:nvSpPr>
          <p:cNvPr id="16" name="Rectangle 15"/>
          <p:cNvSpPr/>
          <p:nvPr/>
        </p:nvSpPr>
        <p:spPr>
          <a:xfrm rot="10800000">
            <a:off x="2704224" y="3701727"/>
            <a:ext cx="1903506" cy="2631489"/>
          </a:xfrm>
          <a:prstGeom prst="rect">
            <a:avLst/>
          </a:prstGeom>
        </p:spPr>
        <p:txBody>
          <a:bodyPr wrap="square" anchor="t">
            <a:spAutoFit/>
          </a:bodyPr>
          <a:lstStyle/>
          <a:p>
            <a:r>
              <a:rPr lang="fr-FR" sz="1100" dirty="0"/>
              <a:t>Dieu existe depuis toujours, heureux, aimant, majestueux. Il créé homme et femme à son image. Libres de le suivre, ils le rejettent et deviennent mortels. </a:t>
            </a:r>
            <a:endParaRPr lang="en-US" sz="1100" dirty="0"/>
          </a:p>
          <a:p>
            <a:r>
              <a:rPr lang="fr-FR" sz="1100" dirty="0"/>
              <a:t> </a:t>
            </a:r>
            <a:endParaRPr lang="en-US" sz="1100" dirty="0"/>
          </a:p>
          <a:p>
            <a:r>
              <a:rPr lang="fr-FR" sz="1100" dirty="0"/>
              <a:t>Malgré tout, Dieu fait alliance avec Abraham, père des Juifs, peuple du Messie promis. </a:t>
            </a:r>
            <a:endParaRPr lang="en-US" sz="1100" dirty="0"/>
          </a:p>
          <a:p>
            <a:r>
              <a:rPr lang="fr-FR" sz="1100" dirty="0"/>
              <a:t> </a:t>
            </a:r>
            <a:endParaRPr lang="en-US" sz="1100" dirty="0"/>
          </a:p>
          <a:p>
            <a:r>
              <a:rPr lang="fr-FR" sz="1100" dirty="0"/>
              <a:t>Jésus accomplit l’alliance. Né d’une vierge, il est unique. Il enseigne, guérit, révèle Dieu. Notre rébellion nous</a:t>
            </a:r>
          </a:p>
        </p:txBody>
      </p:sp>
      <p:sp>
        <p:nvSpPr>
          <p:cNvPr id="17" name="Rectangle 16"/>
          <p:cNvSpPr/>
          <p:nvPr/>
        </p:nvSpPr>
        <p:spPr>
          <a:xfrm>
            <a:off x="5248151" y="65056"/>
            <a:ext cx="1933224" cy="1615827"/>
          </a:xfrm>
          <a:prstGeom prst="rect">
            <a:avLst/>
          </a:prstGeom>
        </p:spPr>
        <p:txBody>
          <a:bodyPr wrap="square" anchor="t">
            <a:spAutoFit/>
          </a:bodyPr>
          <a:lstStyle/>
          <a:p>
            <a:r>
              <a:rPr lang="fr-FR" sz="1100" i="1" dirty="0"/>
              <a:t>La Bible comprend 66 livres rédigés sur 16 siècles par une quarantaine d’auteurs. Elle se compose de deux parties: l’Ancien Testament (la Bible juive) et le Nouveau Testament. </a:t>
            </a:r>
          </a:p>
          <a:p>
            <a:endParaRPr lang="fr-FR" sz="1100" i="1" dirty="0"/>
          </a:p>
          <a:p>
            <a:r>
              <a:rPr lang="fr-FR" sz="1100" b="1" i="1" dirty="0"/>
              <a:t>Extraits au verso            (</a:t>
            </a:r>
            <a:r>
              <a:rPr lang="mr-IN" sz="1100" b="1" i="1" dirty="0"/>
              <a:t>…</a:t>
            </a:r>
            <a:r>
              <a:rPr lang="fr-FR" sz="1100" b="1" i="1" dirty="0"/>
              <a:t>/</a:t>
            </a:r>
            <a:r>
              <a:rPr lang="mr-IN" sz="1100" b="1" i="1" dirty="0"/>
              <a:t>…</a:t>
            </a:r>
            <a:r>
              <a:rPr lang="fr-FR" sz="1100" b="1" i="1" dirty="0"/>
              <a:t>)</a:t>
            </a:r>
            <a:endParaRPr lang="fr-FR" sz="1100" b="1" dirty="0"/>
          </a:p>
        </p:txBody>
      </p:sp>
      <p:sp>
        <p:nvSpPr>
          <p:cNvPr id="18" name="Rectangle 17"/>
          <p:cNvSpPr/>
          <p:nvPr/>
        </p:nvSpPr>
        <p:spPr>
          <a:xfrm rot="10800000">
            <a:off x="7950378" y="5825940"/>
            <a:ext cx="1911816" cy="261612"/>
          </a:xfrm>
          <a:prstGeom prst="rect">
            <a:avLst/>
          </a:prstGeom>
          <a:solidFill>
            <a:schemeClr val="bg1"/>
          </a:solidFill>
        </p:spPr>
        <p:txBody>
          <a:bodyPr wrap="square">
            <a:spAutoFit/>
          </a:bodyPr>
          <a:lstStyle/>
          <a:p>
            <a:r>
              <a:rPr lang="fr-FR" sz="1100" dirty="0"/>
              <a:t>Restauration </a:t>
            </a:r>
          </a:p>
        </p:txBody>
      </p:sp>
      <p:sp>
        <p:nvSpPr>
          <p:cNvPr id="20" name="Rectangle 19"/>
          <p:cNvSpPr/>
          <p:nvPr/>
        </p:nvSpPr>
        <p:spPr>
          <a:xfrm rot="10800000">
            <a:off x="7934601" y="6414147"/>
            <a:ext cx="1911815"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1 mot</a:t>
            </a:r>
          </a:p>
        </p:txBody>
      </p:sp>
      <p:sp>
        <p:nvSpPr>
          <p:cNvPr id="21" name="Rectangle 20"/>
          <p:cNvSpPr/>
          <p:nvPr/>
        </p:nvSpPr>
        <p:spPr>
          <a:xfrm rot="10800000">
            <a:off x="5338682" y="6414147"/>
            <a:ext cx="1879600"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10 mots</a:t>
            </a:r>
          </a:p>
        </p:txBody>
      </p:sp>
      <p:sp>
        <p:nvSpPr>
          <p:cNvPr id="22" name="Rectangle 21"/>
          <p:cNvSpPr/>
          <p:nvPr/>
        </p:nvSpPr>
        <p:spPr>
          <a:xfrm rot="10800000">
            <a:off x="156243" y="6414147"/>
            <a:ext cx="4451488"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100 mots</a:t>
            </a:r>
          </a:p>
        </p:txBody>
      </p:sp>
      <p:sp>
        <p:nvSpPr>
          <p:cNvPr id="24" name="Rectangle 23"/>
          <p:cNvSpPr/>
          <p:nvPr/>
        </p:nvSpPr>
        <p:spPr>
          <a:xfrm rot="10800000">
            <a:off x="5338681" y="5239864"/>
            <a:ext cx="1965142" cy="830997"/>
          </a:xfrm>
          <a:prstGeom prst="rect">
            <a:avLst/>
          </a:prstGeom>
        </p:spPr>
        <p:txBody>
          <a:bodyPr wrap="square" anchor="t">
            <a:spAutoFit/>
          </a:bodyPr>
          <a:lstStyle/>
          <a:p>
            <a:r>
              <a:rPr lang="fr-FR" sz="1200" dirty="0">
                <a:cs typeface="Arial Black"/>
              </a:rPr>
              <a:t>Dieu crée l’humanité. </a:t>
            </a:r>
            <a:br>
              <a:rPr lang="fr-FR" sz="1200" dirty="0">
                <a:cs typeface="Arial Black"/>
              </a:rPr>
            </a:br>
            <a:r>
              <a:rPr lang="fr-FR" sz="1200" dirty="0">
                <a:cs typeface="Arial Black"/>
              </a:rPr>
              <a:t>Elle se brise.  </a:t>
            </a:r>
          </a:p>
          <a:p>
            <a:endParaRPr lang="fr-FR" sz="1200" dirty="0">
              <a:cs typeface="Arial Black"/>
            </a:endParaRPr>
          </a:p>
          <a:p>
            <a:r>
              <a:rPr lang="fr-FR" sz="1200" dirty="0">
                <a:cs typeface="Arial Black"/>
              </a:rPr>
              <a:t>Jésus vient la restaurer. </a:t>
            </a:r>
          </a:p>
        </p:txBody>
      </p:sp>
      <p:pic>
        <p:nvPicPr>
          <p:cNvPr id="8" name="Picture 7" descr="cha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2074" y="1979926"/>
            <a:ext cx="538264" cy="538264"/>
          </a:xfrm>
          <a:prstGeom prst="rect">
            <a:avLst/>
          </a:prstGeom>
        </p:spPr>
      </p:pic>
      <p:cxnSp>
        <p:nvCxnSpPr>
          <p:cNvPr id="6" name="Straight Connector 5"/>
          <p:cNvCxnSpPr/>
          <p:nvPr/>
        </p:nvCxnSpPr>
        <p:spPr>
          <a:xfrm>
            <a:off x="5357006" y="1830195"/>
            <a:ext cx="938748" cy="0"/>
          </a:xfrm>
          <a:prstGeom prst="lin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5248151" y="1859825"/>
            <a:ext cx="1874790" cy="261610"/>
          </a:xfrm>
          <a:prstGeom prst="rect">
            <a:avLst/>
          </a:prstGeom>
        </p:spPr>
        <p:txBody>
          <a:bodyPr wrap="square" anchor="t">
            <a:spAutoFit/>
          </a:bodyPr>
          <a:lstStyle/>
          <a:p>
            <a:r>
              <a:rPr lang="fr-FR" sz="1100" dirty="0"/>
              <a:t>Fascicule offert par: </a:t>
            </a:r>
          </a:p>
        </p:txBody>
      </p:sp>
      <p:sp>
        <p:nvSpPr>
          <p:cNvPr id="23" name="Rectangle 22"/>
          <p:cNvSpPr/>
          <p:nvPr/>
        </p:nvSpPr>
        <p:spPr>
          <a:xfrm>
            <a:off x="5248151" y="2811589"/>
            <a:ext cx="1874790" cy="230832"/>
          </a:xfrm>
          <a:prstGeom prst="rect">
            <a:avLst/>
          </a:prstGeom>
        </p:spPr>
        <p:txBody>
          <a:bodyPr wrap="square" anchor="t">
            <a:spAutoFit/>
          </a:bodyPr>
          <a:lstStyle/>
          <a:p>
            <a:r>
              <a:rPr lang="fr-FR" sz="900" dirty="0"/>
              <a:t>Version 28 Janvier 2018</a:t>
            </a:r>
          </a:p>
        </p:txBody>
      </p:sp>
    </p:spTree>
    <p:extLst>
      <p:ext uri="{BB962C8B-B14F-4D97-AF65-F5344CB8AC3E}">
        <p14:creationId xmlns:p14="http://schemas.microsoft.com/office/powerpoint/2010/main" val="163575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5A0D9511-AD76-664E-9768-AE85CD148DA6}"/>
              </a:ext>
            </a:extLst>
          </p:cNvPr>
          <p:cNvGrpSpPr/>
          <p:nvPr/>
        </p:nvGrpSpPr>
        <p:grpSpPr>
          <a:xfrm rot="10800000">
            <a:off x="141994" y="253258"/>
            <a:ext cx="9593214" cy="6326971"/>
            <a:chOff x="175045" y="121054"/>
            <a:chExt cx="9593214" cy="6326971"/>
          </a:xfrm>
        </p:grpSpPr>
        <p:sp>
          <p:nvSpPr>
            <p:cNvPr id="2" name="Rectangle 1"/>
            <p:cNvSpPr/>
            <p:nvPr/>
          </p:nvSpPr>
          <p:spPr>
            <a:xfrm>
              <a:off x="175046" y="121054"/>
              <a:ext cx="1907787" cy="360000"/>
            </a:xfrm>
            <a:prstGeom prst="rect">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t>Extraits</a:t>
              </a:r>
            </a:p>
          </p:txBody>
        </p:sp>
        <p:sp>
          <p:nvSpPr>
            <p:cNvPr id="3" name="Rectangle 2"/>
            <p:cNvSpPr/>
            <p:nvPr/>
          </p:nvSpPr>
          <p:spPr>
            <a:xfrm>
              <a:off x="176137" y="565671"/>
              <a:ext cx="1982677" cy="4785927"/>
            </a:xfrm>
            <a:prstGeom prst="rect">
              <a:avLst/>
            </a:prstGeom>
          </p:spPr>
          <p:txBody>
            <a:bodyPr wrap="square">
              <a:spAutoFit/>
            </a:bodyPr>
            <a:lstStyle/>
            <a:p>
              <a:r>
                <a:rPr lang="fr-FR" sz="1100" dirty="0"/>
                <a:t>Psaume  23 </a:t>
              </a:r>
            </a:p>
            <a:p>
              <a:endParaRPr lang="fr-FR" sz="800" dirty="0"/>
            </a:p>
            <a:p>
              <a:r>
                <a:rPr lang="fr-FR" sz="1100" i="1" dirty="0"/>
                <a:t>Psaume de David.</a:t>
              </a:r>
              <a:r>
                <a:rPr lang="fr-FR" sz="1100" dirty="0"/>
                <a:t> L’Eternel est mon berger. Je ne manquerai de rien. Grâce à lui, je me repose dans des prairies verdoyantes, et c’est lui qui me conduit au bord des eaux calmes. Il me rend des forces neuves, et, pour l’honneur de son nom, il me mène pas à pas sur le droit chemin. Si je devais traverser la vallée où règnent les ténèbres de la mort, je ne craindrais aucun mal, car tu es auprès de moi : ta houlette me conduit et ton bâton me protège. Pour moi, tu dresses une table aux yeux de mes ennemis, tu oins de parfums ma tête, tu fais déborder ma coupe. Oui, toute ma vie, ta bonté et ton amour m’accompagneront et je pourrai retourner au sanctuaire de l’Eternel tant que je vivrai.</a:t>
              </a:r>
            </a:p>
            <a:p>
              <a:r>
                <a:rPr lang="fr-FR" sz="1100" dirty="0"/>
                <a:t> </a:t>
              </a:r>
            </a:p>
            <a:p>
              <a:endParaRPr lang="fr-FR" sz="1100" dirty="0"/>
            </a:p>
          </p:txBody>
        </p:sp>
        <p:sp>
          <p:nvSpPr>
            <p:cNvPr id="5" name="Rectangle 4"/>
            <p:cNvSpPr/>
            <p:nvPr/>
          </p:nvSpPr>
          <p:spPr>
            <a:xfrm>
              <a:off x="7828771" y="141183"/>
              <a:ext cx="1939488" cy="5463035"/>
            </a:xfrm>
            <a:prstGeom prst="rect">
              <a:avLst/>
            </a:prstGeom>
          </p:spPr>
          <p:txBody>
            <a:bodyPr wrap="square">
              <a:spAutoFit/>
            </a:bodyPr>
            <a:lstStyle/>
            <a:p>
              <a:r>
                <a:rPr lang="fr-FR" sz="1100" dirty="0"/>
                <a:t>2</a:t>
              </a:r>
              <a:r>
                <a:rPr lang="fr-FR" sz="1100" baseline="30000" dirty="0"/>
                <a:t>e</a:t>
              </a:r>
              <a:r>
                <a:rPr lang="fr-FR" sz="1100" dirty="0"/>
                <a:t> lettre de Paul aux Corinthiens, chap. 5</a:t>
              </a:r>
            </a:p>
            <a:p>
              <a:endParaRPr lang="fr-FR" sz="800" dirty="0"/>
            </a:p>
            <a:p>
              <a:r>
                <a:rPr lang="fr-FR" sz="1100" dirty="0"/>
                <a:t>Ainsi, celui qui est uni au Christ est une nouvelle créature : ce qui est ancien a disparu, voici : ce qui est nouveau est déjà là.  Tout cela est l’œuvre de Dieu, qui nous a réconciliés avec lui par le Christ et qui nous a confié le ministère de la réconciliation. En effet, Dieu était en Christ, réconciliant les hommes avec lui-même, sans tenir compte de leurs fautes, et il a fait de nous les dépositaires du message de la réconciliation. Nous faisons donc fonction d’ambassadeurs au nom du Christ, comme si Dieu adressait par nous cette invitation aux hommes : « C’est au nom du Christ que nous vous en supplions : soyez réconciliés avec Dieu. Celui qui était innocent de tout péché, Dieu l’a condamné comme un pécheur à notre place pour que, dans l’union avec le Christ, nous soyons justes aux yeux de Dieu. » </a:t>
              </a:r>
            </a:p>
          </p:txBody>
        </p:sp>
        <p:sp>
          <p:nvSpPr>
            <p:cNvPr id="7" name="Rectangle 6"/>
            <p:cNvSpPr/>
            <p:nvPr/>
          </p:nvSpPr>
          <p:spPr>
            <a:xfrm>
              <a:off x="2689287" y="121054"/>
              <a:ext cx="1955185" cy="5970867"/>
            </a:xfrm>
            <a:prstGeom prst="rect">
              <a:avLst/>
            </a:prstGeom>
          </p:spPr>
          <p:txBody>
            <a:bodyPr wrap="square">
              <a:spAutoFit/>
            </a:bodyPr>
            <a:lstStyle/>
            <a:p>
              <a:r>
                <a:rPr lang="fr-FR" sz="1100" dirty="0"/>
                <a:t>Evangile de Matthieu chap. 5</a:t>
              </a:r>
            </a:p>
            <a:p>
              <a:endParaRPr lang="fr-FR" sz="800" dirty="0"/>
            </a:p>
            <a:p>
              <a:r>
                <a:rPr lang="fr-FR" sz="1100" dirty="0"/>
                <a:t>Jésus, voyant ces foules, monta sur une colline. Il s’assit, ses disciples se rassemblèrent autour de lui et il se mit à les enseigner. Il leur dit : – Heureux ceux qui se reconnaissent spirituellement pauvres, car le royaume des cieux leur appartient. Heureux ceux qui pleurent, car Dieu les consolera. Heureux </a:t>
              </a:r>
              <a:r>
                <a:rPr lang="fr-FR" sz="1100" i="1" dirty="0"/>
                <a:t>ceux qui sont humbles, car Dieu leur donnera la terre en héritage</a:t>
              </a:r>
              <a:r>
                <a:rPr lang="fr-FR" sz="1100" dirty="0"/>
                <a:t>. Heureux ceux qui ont faim et soif de justice, car ils seront rassasiés. Heureux ceux qui témoignent de la bonté, car Dieu sera bon pour eux. Heureux ceux dont le cœur est pur, car ils verront Dieu. Heureux ceux qui répandent autour d’eux la paix, car Dieu les reconnaîtra pour ses fils. Heureux ceux qui sont opprimés pour la justice, car le royaume des cieux leur appartient. Heureux serez-vous quand les hommes vous insulteront et vous persécuteront, lorsqu’ils répandront toutes sortes de calomnies sur votre compte</a:t>
              </a:r>
            </a:p>
          </p:txBody>
        </p:sp>
        <p:sp>
          <p:nvSpPr>
            <p:cNvPr id="9" name="Rectangle 8"/>
            <p:cNvSpPr/>
            <p:nvPr/>
          </p:nvSpPr>
          <p:spPr>
            <a:xfrm>
              <a:off x="5246127" y="141183"/>
              <a:ext cx="1955185" cy="1615827"/>
            </a:xfrm>
            <a:prstGeom prst="rect">
              <a:avLst/>
            </a:prstGeom>
          </p:spPr>
          <p:txBody>
            <a:bodyPr wrap="square">
              <a:spAutoFit/>
            </a:bodyPr>
            <a:lstStyle/>
            <a:p>
              <a:r>
                <a:rPr lang="fr-FR" sz="1100" dirty="0"/>
                <a:t>à cause de moi. Oui, réjouissez-vous alors et soyez heureux, car une magnifique récompense vous attend dans les cieux. Car vous serez ainsi comme les prophètes d’autrefois : eux aussi ont été persécutés avant vous de la même manière. </a:t>
              </a:r>
            </a:p>
          </p:txBody>
        </p:sp>
        <p:sp>
          <p:nvSpPr>
            <p:cNvPr id="11" name="Rectangle 10"/>
            <p:cNvSpPr/>
            <p:nvPr/>
          </p:nvSpPr>
          <p:spPr>
            <a:xfrm>
              <a:off x="5246127" y="2061585"/>
              <a:ext cx="1955185" cy="3062376"/>
            </a:xfrm>
            <a:prstGeom prst="rect">
              <a:avLst/>
            </a:prstGeom>
          </p:spPr>
          <p:txBody>
            <a:bodyPr wrap="square">
              <a:spAutoFit/>
            </a:bodyPr>
            <a:lstStyle/>
            <a:p>
              <a:r>
                <a:rPr lang="fr-FR" sz="1100" dirty="0"/>
                <a:t>1</a:t>
              </a:r>
              <a:r>
                <a:rPr lang="fr-FR" sz="1100" baseline="30000" dirty="0"/>
                <a:t>ère</a:t>
              </a:r>
              <a:r>
                <a:rPr lang="fr-FR" sz="1100" dirty="0"/>
                <a:t> lettre de Jean, chap. 4</a:t>
              </a:r>
            </a:p>
            <a:p>
              <a:endParaRPr lang="fr-FR" sz="600" dirty="0"/>
            </a:p>
            <a:p>
              <a:r>
                <a:rPr lang="fr-FR" sz="1100" dirty="0"/>
                <a:t>Voici comment Dieu a démontré qu’il nous aime : il a envoyé son Fils unique dans le monde pour que, par lui, nous ayons la vie. Voici en quoi consiste l’amour : ce n’est pas nous qui avons aimé Dieu, mais c’est lui qui nous a aimés ; aussi a-t-il envoyé son Fils pour apaiser, par son sacrifice pour nos péchés, sa colère contre nous. Mes chers amis, puisque Dieu nous a tant aimés, nous devons, nous aussi, nous aimer les uns les autres. </a:t>
              </a:r>
            </a:p>
          </p:txBody>
        </p:sp>
        <p:sp>
          <p:nvSpPr>
            <p:cNvPr id="6" name="Rectangle 5"/>
            <p:cNvSpPr/>
            <p:nvPr/>
          </p:nvSpPr>
          <p:spPr>
            <a:xfrm>
              <a:off x="175045" y="5847861"/>
              <a:ext cx="2132547" cy="600164"/>
            </a:xfrm>
            <a:prstGeom prst="rect">
              <a:avLst/>
            </a:prstGeom>
          </p:spPr>
          <p:txBody>
            <a:bodyPr wrap="square">
              <a:spAutoFit/>
            </a:bodyPr>
            <a:lstStyle/>
            <a:p>
              <a:r>
                <a:rPr lang="fr-FR" sz="1100" dirty="0"/>
                <a:t>Citations tirées de</a:t>
              </a:r>
              <a:br>
                <a:rPr lang="fr-FR" sz="1100" dirty="0"/>
              </a:br>
              <a:r>
                <a:rPr lang="fr-FR" sz="1100" dirty="0"/>
                <a:t>« La Bible du Semeur » </a:t>
              </a:r>
              <a:br>
                <a:rPr lang="fr-FR" sz="1100" dirty="0"/>
              </a:br>
              <a:r>
                <a:rPr lang="fr-FR" sz="1100" dirty="0"/>
                <a:t>(</a:t>
              </a:r>
              <a:r>
                <a:rPr lang="fr-FR" sz="1100" dirty="0" err="1"/>
                <a:t>Biblica</a:t>
              </a:r>
              <a:r>
                <a:rPr lang="fr-FR" sz="1100" dirty="0"/>
                <a:t>, 2000). </a:t>
              </a:r>
            </a:p>
          </p:txBody>
        </p:sp>
        <p:cxnSp>
          <p:nvCxnSpPr>
            <p:cNvPr id="16" name="Straight Connector 15"/>
            <p:cNvCxnSpPr/>
            <p:nvPr/>
          </p:nvCxnSpPr>
          <p:spPr>
            <a:xfrm>
              <a:off x="218753" y="5708822"/>
              <a:ext cx="938748" cy="0"/>
            </a:xfrm>
            <a:prstGeom prst="lin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650952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694</TotalTime>
  <Words>1042</Words>
  <Application>Microsoft Macintosh PowerPoint</Application>
  <PresentationFormat>Format A4 (210 x 297 mm)</PresentationFormat>
  <Paragraphs>45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Wingdings</vt:lpstr>
      <vt:lpstr>Office Theme</vt:lpstr>
      <vt:lpstr>Présentation PowerPoint</vt:lpstr>
      <vt:lpstr>Présentation PowerPoint</vt:lpstr>
    </vt:vector>
  </TitlesOfParts>
  <Company>Encompass World Partners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Florent Varak</dc:creator>
  <cp:lastModifiedBy>Florent Varak</cp:lastModifiedBy>
  <cp:revision>60</cp:revision>
  <cp:lastPrinted>2020-06-25T12:58:48Z</cp:lastPrinted>
  <dcterms:created xsi:type="dcterms:W3CDTF">2017-09-13T07:59:27Z</dcterms:created>
  <dcterms:modified xsi:type="dcterms:W3CDTF">2020-06-25T13:03:27Z</dcterms:modified>
</cp:coreProperties>
</file>